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3" r:id="rId6"/>
    <p:sldId id="272" r:id="rId7"/>
    <p:sldId id="269" r:id="rId8"/>
    <p:sldId id="257" r:id="rId9"/>
    <p:sldId id="264" r:id="rId10"/>
    <p:sldId id="270" r:id="rId11"/>
    <p:sldId id="267" r:id="rId12"/>
    <p:sldId id="258" r:id="rId13"/>
    <p:sldId id="271" r:id="rId14"/>
    <p:sldId id="259" r:id="rId15"/>
    <p:sldId id="278" r:id="rId16"/>
    <p:sldId id="273" r:id="rId17"/>
    <p:sldId id="261" r:id="rId18"/>
    <p:sldId id="277" r:id="rId19"/>
    <p:sldId id="279" r:id="rId20"/>
  </p:sldIdLst>
  <p:sldSz cx="9144000" cy="6858000" type="screen4x3"/>
  <p:notesSz cx="6669088" cy="9872663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ED377-FDCE-4D89-A807-1346AB2D5F04}" v="3" dt="2025-10-03T07:12:05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e Dahl Kullvik" userId="cf0f2527-46a6-46e6-81bb-0dc62baec426" providerId="ADAL" clId="{4FFFB9D4-4DD0-4EED-8C9B-567200AE0C14}"/>
    <pc:docChg chg="custSel addSld modSld">
      <pc:chgData name="Lene Dahl Kullvik" userId="cf0f2527-46a6-46e6-81bb-0dc62baec426" providerId="ADAL" clId="{4FFFB9D4-4DD0-4EED-8C9B-567200AE0C14}" dt="2024-09-13T10:11:38.702" v="79" actId="20577"/>
      <pc:docMkLst>
        <pc:docMk/>
      </pc:docMkLst>
      <pc:sldChg chg="modSp mod">
        <pc:chgData name="Lene Dahl Kullvik" userId="cf0f2527-46a6-46e6-81bb-0dc62baec426" providerId="ADAL" clId="{4FFFB9D4-4DD0-4EED-8C9B-567200AE0C14}" dt="2024-09-13T10:10:54.695" v="4" actId="20577"/>
        <pc:sldMkLst>
          <pc:docMk/>
          <pc:sldMk cId="0" sldId="271"/>
        </pc:sldMkLst>
      </pc:sldChg>
      <pc:sldChg chg="modSp new mod">
        <pc:chgData name="Lene Dahl Kullvik" userId="cf0f2527-46a6-46e6-81bb-0dc62baec426" providerId="ADAL" clId="{4FFFB9D4-4DD0-4EED-8C9B-567200AE0C14}" dt="2024-09-13T10:11:38.702" v="79" actId="20577"/>
        <pc:sldMkLst>
          <pc:docMk/>
          <pc:sldMk cId="2285905205" sldId="279"/>
        </pc:sldMkLst>
      </pc:sldChg>
    </pc:docChg>
  </pc:docChgLst>
  <pc:docChgLst>
    <pc:chgData name="Lene Dahl Kullvik" userId="cf0f2527-46a6-46e6-81bb-0dc62baec426" providerId="ADAL" clId="{6D2ED377-FDCE-4D89-A807-1346AB2D5F04}"/>
    <pc:docChg chg="custSel delSld modSld">
      <pc:chgData name="Lene Dahl Kullvik" userId="cf0f2527-46a6-46e6-81bb-0dc62baec426" providerId="ADAL" clId="{6D2ED377-FDCE-4D89-A807-1346AB2D5F04}" dt="2025-10-03T07:17:50.398" v="82" actId="47"/>
      <pc:docMkLst>
        <pc:docMk/>
      </pc:docMkLst>
      <pc:sldChg chg="modSp mod">
        <pc:chgData name="Lene Dahl Kullvik" userId="cf0f2527-46a6-46e6-81bb-0dc62baec426" providerId="ADAL" clId="{6D2ED377-FDCE-4D89-A807-1346AB2D5F04}" dt="2025-10-02T08:20:25.849" v="38" actId="12"/>
        <pc:sldMkLst>
          <pc:docMk/>
          <pc:sldMk cId="0" sldId="263"/>
        </pc:sldMkLst>
        <pc:spChg chg="mod">
          <ac:chgData name="Lene Dahl Kullvik" userId="cf0f2527-46a6-46e6-81bb-0dc62baec426" providerId="ADAL" clId="{6D2ED377-FDCE-4D89-A807-1346AB2D5F04}" dt="2025-10-02T08:20:25.849" v="38" actId="12"/>
          <ac:spMkLst>
            <pc:docMk/>
            <pc:sldMk cId="0" sldId="263"/>
            <ac:spMk id="3" creationId="{0B50B18E-D08E-C6E7-DE66-9FE576BB07C4}"/>
          </ac:spMkLst>
        </pc:spChg>
      </pc:sldChg>
      <pc:sldChg chg="modSp del mod">
        <pc:chgData name="Lene Dahl Kullvik" userId="cf0f2527-46a6-46e6-81bb-0dc62baec426" providerId="ADAL" clId="{6D2ED377-FDCE-4D89-A807-1346AB2D5F04}" dt="2025-10-03T07:17:50.398" v="82" actId="47"/>
        <pc:sldMkLst>
          <pc:docMk/>
          <pc:sldMk cId="0" sldId="266"/>
        </pc:sldMkLst>
        <pc:spChg chg="mod">
          <ac:chgData name="Lene Dahl Kullvik" userId="cf0f2527-46a6-46e6-81bb-0dc62baec426" providerId="ADAL" clId="{6D2ED377-FDCE-4D89-A807-1346AB2D5F04}" dt="2025-10-03T07:17:48.136" v="81" actId="20577"/>
          <ac:spMkLst>
            <pc:docMk/>
            <pc:sldMk cId="0" sldId="266"/>
            <ac:spMk id="16387" creationId="{1B43C911-CBCC-6EB9-5505-3378765AD996}"/>
          </ac:spMkLst>
        </pc:spChg>
      </pc:sldChg>
      <pc:sldChg chg="modSp mod">
        <pc:chgData name="Lene Dahl Kullvik" userId="cf0f2527-46a6-46e6-81bb-0dc62baec426" providerId="ADAL" clId="{6D2ED377-FDCE-4D89-A807-1346AB2D5F04}" dt="2025-10-03T07:13:28.298" v="80" actId="20577"/>
        <pc:sldMkLst>
          <pc:docMk/>
          <pc:sldMk cId="0" sldId="267"/>
        </pc:sldMkLst>
        <pc:spChg chg="mod">
          <ac:chgData name="Lene Dahl Kullvik" userId="cf0f2527-46a6-46e6-81bb-0dc62baec426" providerId="ADAL" clId="{6D2ED377-FDCE-4D89-A807-1346AB2D5F04}" dt="2025-10-03T07:13:28.298" v="80" actId="20577"/>
          <ac:spMkLst>
            <pc:docMk/>
            <pc:sldMk cId="0" sldId="267"/>
            <ac:spMk id="12291" creationId="{F0DF8BAE-920E-8F66-B6E9-A2959A68403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5C46A30-9541-19D0-FC40-BC3C4B01B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7D95A63-1A90-005B-5234-08D3F31213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EA1094-72B2-476F-BBB6-80486AC19B1C}" type="datetimeFigureOut">
              <a:rPr lang="nb-NO"/>
              <a:pPr>
                <a:defRPr/>
              </a:pPr>
              <a:t>03.10.2025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6D36DF7-4B1E-A1EE-1ACA-C5202C9CDF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562FFF-2EA5-31C1-F999-25ED5B3CBE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4EFBCD-BADB-46D5-B685-E3D13E42C77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041B2DE-C10A-E0C2-FA77-E498B4F145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5C65F4-2F05-3044-ADD6-4FA6BC6834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6A2939-6ADB-4789-9D06-731117E2CA74}" type="datetimeFigureOut">
              <a:rPr lang="nb-NO"/>
              <a:pPr>
                <a:defRPr/>
              </a:pPr>
              <a:t>03.10.2025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2A46581D-107D-EE52-BE2B-D7CD1CE04F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E9358EB1-0114-DA6F-8FF4-E392C2942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689475"/>
            <a:ext cx="5335588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EFD111E-A252-6C73-DE99-A7B08DC4B8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5F7401-9EB5-8942-BD83-F558E8327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016592-214D-4CBC-8F1F-E43C49E3051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016592-214D-4CBC-8F1F-E43C49E30510}" type="slidenum">
              <a:rPr lang="nb-NO" altLang="nb-NO" smtClean="0"/>
              <a:pPr>
                <a:defRPr/>
              </a:pPr>
              <a:t>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5661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016592-214D-4CBC-8F1F-E43C49E30510}" type="slidenum">
              <a:rPr lang="nb-NO" altLang="nb-NO" smtClean="0"/>
              <a:pPr>
                <a:defRPr/>
              </a:pPr>
              <a:t>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8873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>
            <a:extLst>
              <a:ext uri="{FF2B5EF4-FFF2-40B4-BE49-F238E27FC236}">
                <a16:creationId xmlns:a16="http://schemas.microsoft.com/office/drawing/2014/main" id="{A6501CB4-F553-035B-1412-A8B3F83842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lassholder for notater 2">
            <a:extLst>
              <a:ext uri="{FF2B5EF4-FFF2-40B4-BE49-F238E27FC236}">
                <a16:creationId xmlns:a16="http://schemas.microsoft.com/office/drawing/2014/main" id="{F6B01CD1-F122-F942-244E-83A025AE0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15364" name="Plassholder for lysbildenummer 3">
            <a:extLst>
              <a:ext uri="{FF2B5EF4-FFF2-40B4-BE49-F238E27FC236}">
                <a16:creationId xmlns:a16="http://schemas.microsoft.com/office/drawing/2014/main" id="{72031182-C680-9292-57CC-44B718287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A673806-EEFA-44CE-81F8-0193B8D8E14E}" type="slidenum">
              <a:rPr lang="nb-NO" altLang="nb-NO" smtClean="0"/>
              <a:pPr/>
              <a:t>10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ssholder for lysbilde 1">
            <a:extLst>
              <a:ext uri="{FF2B5EF4-FFF2-40B4-BE49-F238E27FC236}">
                <a16:creationId xmlns:a16="http://schemas.microsoft.com/office/drawing/2014/main" id="{C054C277-6A65-ADCB-AA70-6C2109284F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Plassholder for notater 2">
            <a:extLst>
              <a:ext uri="{FF2B5EF4-FFF2-40B4-BE49-F238E27FC236}">
                <a16:creationId xmlns:a16="http://schemas.microsoft.com/office/drawing/2014/main" id="{8A7182FF-137A-316A-9D2A-87B019C6D1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17412" name="Plassholder for lysbildenummer 3">
            <a:extLst>
              <a:ext uri="{FF2B5EF4-FFF2-40B4-BE49-F238E27FC236}">
                <a16:creationId xmlns:a16="http://schemas.microsoft.com/office/drawing/2014/main" id="{830D9D80-F8A4-3884-BB09-320754280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0F199E-8BB5-42A9-91C0-0A313490888D}" type="slidenum">
              <a:rPr lang="nb-NO" altLang="nb-NO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nb-NO" altLang="nb-NO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1E103FB-FF08-67D2-5908-13BCF63B6318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052775BB-7625-68EE-61DB-D3FABFD773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203966DB-12EE-653A-710B-8596C612D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b-NO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125F87B3-53D1-C891-532F-F1429B81C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b-NO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AAFABA64-703D-E500-4C2E-EE22ABEF4E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3C846D-22AA-A57B-9F71-F51EC9DB8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b-NO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998CA39-0319-34B1-7751-8154AF095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b-NO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4B8A04EF-B7EC-7EDA-C665-0D1277818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nb-NO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D8FFE400-2854-47D4-B9F3-FB1A9E896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nb-NO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DDC4E3DA-ADD4-0E62-D83B-E8A8D7B638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nb-NO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AB55D54C-C0ED-75BE-1FD4-D5B4647D8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7FA21E63-AEEE-14A9-888A-477D65FA58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009AD3A2-8BCE-A02C-7A76-D3BAD2E50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643E93B-25A5-4E7E-8825-E7ED42AC41F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6941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2CB12AC-5BC9-9D0C-1335-DCAF8F97E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A6D4F44-09CD-61E5-6FA1-7D5D20E35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D2CA638-8586-3997-3C7C-9B05B9977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4E036-D05F-440F-8676-99C420B05AB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1825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B2DA1DE-33F7-4364-AC9E-802533B79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8E11EF8-07FC-4200-88CB-CB95BD338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F6CE9F1-CF0B-16A5-1AE3-5EE11B1C86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46A98-9BA1-4521-A921-8F3FDDDB91D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6643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6C7D1A3-7E02-E09C-44DB-E616FD5C9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C946C18-E0C3-1E74-D5B3-EB218AD80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5273919-A3F8-02E2-69ED-8C56B5AC4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AF083-6CDB-4063-8C62-FA981701A61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4522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6A58F35-2B4A-87A6-FCD7-3140A154B7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6F67155-482B-7CE8-7E27-A34AE2BBB8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DD87201-0876-0021-02A7-5DDC993A0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A4ED5-1D7D-4C8C-AC93-FFE927A686F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0867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946857E-3800-A901-9998-A0548EF81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1764235-ACAD-7115-4448-08A44B7D2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2BA2EBB-C3C5-60C4-3EE1-52A3017A0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A796E-7382-4192-BFE6-8D568169381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505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BBCB5B5-D5EF-E691-A6CC-7AEFD1FB1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30E4F8E-E0BB-5AFB-49F9-6AFEBE488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8652BE6-6630-DE6F-FE49-2B36D7194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680E3-B873-4276-A042-E7C73A132D7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2348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17FEE80-8FF3-D5C1-4B65-DDB714136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F4AB18E-D51A-9A27-FDA8-89D03B25D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EEB7E5A-9F1D-3558-295F-633280FEC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4B16A-67A3-40A7-A7FC-C0ABAACA7DF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5436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19F95428-AE03-EBAE-BEBC-B20F12170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2948CC0-EAAD-234A-0D03-E332D6C64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B5DA3CB4-63D8-C4C9-42C9-D3EC8F376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BBA50-D1AD-495E-B416-0D314571FD6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175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844C1D2-9125-5373-FC28-8A5E39F37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B42D569-1D76-64F4-3468-CBC693977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EE5E596-1A67-3BBA-280F-FD7F7DE24C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4FEF3-2B46-45D4-A7C8-2AC520E83BD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5141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B49C11E-0045-D361-4F1C-4E890261E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20D05A4-1962-8305-7B3E-707421044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1D0027A-4271-5F9B-ABFD-06823D0DB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8CCB-FA83-4D21-8169-D105C7F589D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0675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DB1AA5-167C-C35E-EE30-758E469DDDB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nb-NO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8D1ACE-9730-DB84-1F58-6CC30FCAD31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nb-NO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9BCEAB0-285E-0134-38AF-8B6A757F5D3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nb-NO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0D3001-3F8E-A275-12C1-A0F9F3110EC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nb-NO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0DC16E-80FE-4852-D1CE-BD9710D09B8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nb-NO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3D472AC-1776-6E2D-57DF-A1393B1D2B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nb-NO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0358FA46-AAB2-FA33-F7A1-FA45830238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nb-NO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A446D6A0-4789-56ED-103D-619700771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A588CBC0-1DBB-FA11-75A0-33B3ACC9B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EB627CA5-3FBE-C59B-4649-ABDF410AF2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54E0EDB5-08E6-D0F6-59E7-6E86E06485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C5E5E75D-E64A-04BC-B69B-8CB9FA68CA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3DFD29A-F964-405B-8C40-21BF1480706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go.n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go.n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hkdir.no/barnehage-grunnskole-og-videregaende-opplaering/godkjente-utvekslingsorganisasjone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utdanning.no/veien-til-utveksling/" TargetMode="External"/><Relationship Id="rId4" Type="http://schemas.openxmlformats.org/officeDocument/2006/relationships/hyperlink" Target="https://www.ansa.no/utveksli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ir.n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wc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nekassen.no/nb-N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6ACC054-4C0C-BF9B-FBFB-90F47D721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nb-NO" altLang="nb-NO"/>
              <a:t>Vg2 i utlandet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E1107BF-3EFE-C241-3C8F-74E16639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33" r="1" b="39826"/>
          <a:stretch/>
        </p:blipFill>
        <p:spPr>
          <a:xfrm>
            <a:off x="1182688" y="2017713"/>
            <a:ext cx="7772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>
            <a:extLst>
              <a:ext uri="{FF2B5EF4-FFF2-40B4-BE49-F238E27FC236}">
                <a16:creationId xmlns:a16="http://schemas.microsoft.com/office/drawing/2014/main" id="{3AD0DEB0-C2D2-504A-D141-65227A948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Søkning til vg2</a:t>
            </a:r>
          </a:p>
        </p:txBody>
      </p:sp>
      <p:sp>
        <p:nvSpPr>
          <p:cNvPr id="14339" name="Plassholder for innhold 2">
            <a:extLst>
              <a:ext uri="{FF2B5EF4-FFF2-40B4-BE49-F238E27FC236}">
                <a16:creationId xmlns:a16="http://schemas.microsoft.com/office/drawing/2014/main" id="{29DBC63B-2DCD-C131-98C9-3F3437B39C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/>
              <a:t>Selv om du har bestemt deg for å reise til utlandet, må du søke skoleplass på </a:t>
            </a:r>
            <a:r>
              <a:rPr lang="nb-NO" altLang="nb-NO" dirty="0">
                <a:hlinkClick r:id="rId3"/>
              </a:rPr>
              <a:t>www.vigo.no</a:t>
            </a:r>
            <a:r>
              <a:rPr lang="nb-NO" altLang="nb-NO" dirty="0"/>
              <a:t> innen 1. mars</a:t>
            </a:r>
            <a:br>
              <a:rPr lang="nb-NO" altLang="nb-NO" dirty="0"/>
            </a:br>
            <a:endParaRPr lang="nb-NO" altLang="nb-NO" sz="1000" dirty="0"/>
          </a:p>
          <a:p>
            <a:r>
              <a:rPr lang="nb-NO" altLang="nb-NO" dirty="0"/>
              <a:t>Når du er 100 % sikker på at du reiser, </a:t>
            </a:r>
            <a:r>
              <a:rPr lang="nb-NO" altLang="nb-NO" dirty="0">
                <a:solidFill>
                  <a:srgbClr val="FF0000"/>
                </a:solidFill>
              </a:rPr>
              <a:t>melder du </a:t>
            </a:r>
            <a:r>
              <a:rPr lang="nb-NO" altLang="nb-NO" dirty="0"/>
              <a:t>fra til avd. for videregående opplæring i Telemark fylkeskommune om at du reiser og sier fra deg skoleplassen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28DF9A4-4BD1-4491-7508-F88CF33AD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Søkning til Vg3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F4460C2-27E9-0D48-5982-5EDCB4C59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b-NO" altLang="nb-NO" sz="2800"/>
              <a:t>Skolen gir beskjed om at du er i utlandet</a:t>
            </a:r>
          </a:p>
          <a:p>
            <a:pPr eaLnBrk="1" hangingPunct="1">
              <a:lnSpc>
                <a:spcPct val="150000"/>
              </a:lnSpc>
            </a:pPr>
            <a:r>
              <a:rPr lang="nb-NO" altLang="nb-NO" sz="2800"/>
              <a:t>VTFK prioriter utvekslingselevene inn på Vg3. </a:t>
            </a:r>
          </a:p>
          <a:p>
            <a:pPr eaLnBrk="1" hangingPunct="1">
              <a:lnSpc>
                <a:spcPct val="150000"/>
              </a:lnSpc>
            </a:pPr>
            <a:r>
              <a:rPr lang="nb-NO" altLang="nb-NO" sz="2800"/>
              <a:t>Du må søke skoleplass på </a:t>
            </a:r>
            <a:r>
              <a:rPr lang="nb-NO" altLang="nb-NO" sz="2800">
                <a:hlinkClick r:id="rId3"/>
              </a:rPr>
              <a:t>www.vigo.no</a:t>
            </a:r>
            <a:r>
              <a:rPr lang="nb-NO" altLang="nb-NO" sz="2800"/>
              <a:t> innen 1. mars</a:t>
            </a:r>
          </a:p>
          <a:p>
            <a:pPr eaLnBrk="1" hangingPunct="1">
              <a:lnSpc>
                <a:spcPct val="150000"/>
              </a:lnSpc>
            </a:pPr>
            <a:r>
              <a:rPr lang="nb-NO" altLang="nb-NO" sz="2800"/>
              <a:t>Vi kan ikke love at du kommer i samme klasse som i Vg1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8F7BD620-1F29-B4DB-DB50-941ED5B42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 altLang="nb-NO"/>
          </a:p>
        </p:txBody>
      </p:sp>
      <p:sp>
        <p:nvSpPr>
          <p:cNvPr id="18435" name="Plassholder for innhold 2">
            <a:extLst>
              <a:ext uri="{FF2B5EF4-FFF2-40B4-BE49-F238E27FC236}">
                <a16:creationId xmlns:a16="http://schemas.microsoft.com/office/drawing/2014/main" id="{A023F1AC-93C9-7E8B-B86F-7B780F1F4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b-NO" altLang="nb-NO"/>
              <a:t>Fagvalgskjema for Vg3 blir sendt elevene på mail</a:t>
            </a:r>
          </a:p>
          <a:p>
            <a:pPr eaLnBrk="1" hangingPunct="1">
              <a:lnSpc>
                <a:spcPct val="150000"/>
              </a:lnSpc>
            </a:pPr>
            <a:r>
              <a:rPr lang="nb-NO" altLang="nb-NO"/>
              <a:t>Skjemaet fylles ut, og sendes tilbake til skolen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nb-NO" altLang="nb-NO"/>
              <a:t>  </a:t>
            </a:r>
          </a:p>
          <a:p>
            <a:endParaRPr lang="nb-NO" altLang="nb-NO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>
            <a:extLst>
              <a:ext uri="{FF2B5EF4-FFF2-40B4-BE49-F238E27FC236}">
                <a16:creationId xmlns:a16="http://schemas.microsoft.com/office/drawing/2014/main" id="{C18D4B8C-304C-D1EB-05B7-FB95A60A3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Godkjenning av utvekslingsåret</a:t>
            </a:r>
          </a:p>
        </p:txBody>
      </p:sp>
      <p:sp>
        <p:nvSpPr>
          <p:cNvPr id="19459" name="Plassholder for innhold 2">
            <a:extLst>
              <a:ext uri="{FF2B5EF4-FFF2-40B4-BE49-F238E27FC236}">
                <a16:creationId xmlns:a16="http://schemas.microsoft.com/office/drawing/2014/main" id="{AA532F99-AD35-711F-6E2A-05680AFC2A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3000"/>
              <a:t>Ved skolestart i Vg3 blir dere innkalt til skolen</a:t>
            </a:r>
          </a:p>
          <a:p>
            <a:r>
              <a:rPr lang="nb-NO" altLang="nb-NO" sz="3000"/>
              <a:t>Du må ta med karakterutskrift som viser oversikt over fag, timetall og karakterer fra utlandet</a:t>
            </a:r>
          </a:p>
          <a:p>
            <a:r>
              <a:rPr lang="nb-NO" altLang="nb-NO" sz="3000"/>
              <a:t>For å få godkjent fag må du ha bestått faget og faget må være likeverdig med eller mer omfattende enn faget etter Læreplanverket for Kunnskapsløftet</a:t>
            </a:r>
          </a:p>
          <a:p>
            <a:endParaRPr lang="nb-NO" altLang="nb-NO"/>
          </a:p>
          <a:p>
            <a:pPr marL="457200" lvl="1" indent="0">
              <a:buFont typeface="Wingdings" panose="05000000000000000000" pitchFamily="2" charset="2"/>
              <a:buNone/>
            </a:pPr>
            <a:endParaRPr lang="nb-NO" altLang="nb-NO"/>
          </a:p>
          <a:p>
            <a:pPr marL="457200" lvl="1" indent="0">
              <a:buFont typeface="Wingdings" panose="05000000000000000000" pitchFamily="2" charset="2"/>
              <a:buNone/>
            </a:pPr>
            <a:endParaRPr lang="nb-NO" altLang="nb-NO"/>
          </a:p>
          <a:p>
            <a:pPr marL="457200" lvl="1" indent="0">
              <a:buFont typeface="Wingdings" panose="05000000000000000000" pitchFamily="2" charset="2"/>
              <a:buNone/>
            </a:pPr>
            <a:endParaRPr lang="nb-NO" altLang="nb-NO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AA98B63-E9E2-D47E-E894-62CDC4DB8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nb-NO" altLang="nb-NO"/>
              <a:t>For øvrig: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D6891D7-1A34-3346-CF72-979C6090E01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b-NO" altLang="nb-NO" sz="2400"/>
              <a:t>Hvis du skal ha med deg </a:t>
            </a:r>
            <a:r>
              <a:rPr lang="nb-NO" altLang="nb-NO" sz="2400" err="1"/>
              <a:t>skolepc</a:t>
            </a:r>
            <a:r>
              <a:rPr lang="nb-NO" altLang="nb-NO" sz="2400"/>
              <a:t>, må du kontakte IT-avdelingen før du drar.</a:t>
            </a:r>
          </a:p>
          <a:p>
            <a:pPr eaLnBrk="1" hangingPunct="1">
              <a:lnSpc>
                <a:spcPct val="90000"/>
              </a:lnSpc>
            </a:pPr>
            <a:endParaRPr lang="nb-NO" altLang="nb-NO" sz="2400"/>
          </a:p>
          <a:p>
            <a:pPr eaLnBrk="1" hangingPunct="1">
              <a:lnSpc>
                <a:spcPct val="90000"/>
              </a:lnSpc>
            </a:pPr>
            <a:r>
              <a:rPr lang="nb-NO" altLang="nb-NO" sz="2400"/>
              <a:t>Hold kontakt med skolen, klassekamerater og rådgiver!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nb-NO" altLang="nb-NO" sz="2400"/>
          </a:p>
          <a:p>
            <a:pPr eaLnBrk="1" hangingPunct="1">
              <a:lnSpc>
                <a:spcPct val="90000"/>
              </a:lnSpc>
            </a:pPr>
            <a:r>
              <a:rPr lang="nb-NO" altLang="nb-NO" sz="2400"/>
              <a:t>Ha et fint år i utlandet!</a:t>
            </a:r>
          </a:p>
          <a:p>
            <a:pPr eaLnBrk="1" hangingPunct="1">
              <a:lnSpc>
                <a:spcPct val="90000"/>
              </a:lnSpc>
            </a:pPr>
            <a:endParaRPr lang="nb-NO" altLang="nb-NO" sz="2400"/>
          </a:p>
          <a:p>
            <a:pPr eaLnBrk="1" hangingPunct="1">
              <a:lnSpc>
                <a:spcPct val="90000"/>
              </a:lnSpc>
            </a:pPr>
            <a:endParaRPr lang="nb-NO" altLang="nb-NO" sz="24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02509A7-C86F-D1B2-1270-25E400FA91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07"/>
          <a:stretch/>
        </p:blipFill>
        <p:spPr>
          <a:xfrm>
            <a:off x="5145088" y="2017713"/>
            <a:ext cx="3810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>
            <a:extLst>
              <a:ext uri="{FF2B5EF4-FFF2-40B4-BE49-F238E27FC236}">
                <a16:creationId xmlns:a16="http://schemas.microsoft.com/office/drawing/2014/main" id="{AD441BF1-F29B-B163-74C1-8F6530907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Organsisasjoner</a:t>
            </a:r>
          </a:p>
        </p:txBody>
      </p:sp>
      <p:sp>
        <p:nvSpPr>
          <p:cNvPr id="22531" name="Plassholder for innhold 2">
            <a:extLst>
              <a:ext uri="{FF2B5EF4-FFF2-40B4-BE49-F238E27FC236}">
                <a16:creationId xmlns:a16="http://schemas.microsoft.com/office/drawing/2014/main" id="{01852DFE-E54A-767C-FE5C-39E45E3610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nb-NO" altLang="nb-NO"/>
              <a:t>Her finner du liste over godkjente organisasjoner: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nb-NO">
                <a:hlinkClick r:id="rId2"/>
              </a:rPr>
              <a:t>Godkjente utvekslingsorganisasjoner | HK-</a:t>
            </a:r>
            <a:r>
              <a:rPr lang="nb-NO" err="1">
                <a:hlinkClick r:id="rId2"/>
              </a:rPr>
              <a:t>dir</a:t>
            </a:r>
            <a:r>
              <a:rPr lang="nb-NO">
                <a:hlinkClick r:id="rId2"/>
              </a:rPr>
              <a:t> (hkdir.no)</a:t>
            </a:r>
            <a:endParaRPr lang="nb-NO" altLang="nb-N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EAE8D6-3795-F63A-A743-B34183F4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karriererådgivere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76B837-82C4-8CFD-2003-FF3DFC1A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Gyri Grønmark</a:t>
            </a:r>
          </a:p>
          <a:p>
            <a:r>
              <a:rPr lang="nb-NO" dirty="0"/>
              <a:t>Lene Dahl Kullvik</a:t>
            </a:r>
          </a:p>
          <a:p>
            <a:endParaRPr lang="nb-NO" dirty="0"/>
          </a:p>
          <a:p>
            <a:r>
              <a:rPr lang="nb-NO" dirty="0"/>
              <a:t>Kontakt </a:t>
            </a:r>
            <a:r>
              <a:rPr lang="nb-NO"/>
              <a:t>oss for avtaler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590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>
            <a:extLst>
              <a:ext uri="{FF2B5EF4-FFF2-40B4-BE49-F238E27FC236}">
                <a16:creationId xmlns:a16="http://schemas.microsoft.com/office/drawing/2014/main" id="{0EA01EE8-8534-2A4E-0315-0A77A3656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wrap="square" anchor="b">
            <a:normAutofit/>
          </a:bodyPr>
          <a:lstStyle/>
          <a:p>
            <a:r>
              <a:rPr lang="nb-NO" altLang="nb-NO"/>
              <a:t>Utvekslingsstudent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34E9C3A-375A-54DA-2F3E-61863B3356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11" r="856" b="1"/>
          <a:stretch/>
        </p:blipFill>
        <p:spPr>
          <a:xfrm>
            <a:off x="3575050" y="273050"/>
            <a:ext cx="5111750" cy="5853113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50B18E-D08E-C6E7-DE66-9FE576BB0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wrap="square" anchor="t">
            <a:normAutofit/>
          </a:bodyPr>
          <a:lstStyle/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 dirty="0"/>
              <a:t>Som utvekslingsstudent                    tar du Vg2                                                                        i utlandet</a:t>
            </a:r>
          </a:p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 dirty="0"/>
              <a:t>Du finner mer info på: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dirty="0">
                <a:hlinkClick r:id="rId4"/>
              </a:rPr>
              <a:t>Utveksling – ANSA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n-NO" dirty="0">
                <a:hlinkClick r:id="rId5"/>
              </a:rPr>
              <a:t>Utdanning i utlandet | Utdanning.no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b-NO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b-NO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b-NO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b-NO" dirty="0"/>
          </a:p>
        </p:txBody>
      </p:sp>
      <p:sp>
        <p:nvSpPr>
          <p:cNvPr id="2" name="AutoShape 2" descr="en vg2 elev som reiser på utveksling. Bilde 4 av 4">
            <a:extLst>
              <a:ext uri="{FF2B5EF4-FFF2-40B4-BE49-F238E27FC236}">
                <a16:creationId xmlns:a16="http://schemas.microsoft.com/office/drawing/2014/main" id="{04B064BC-3DFA-D906-ED2E-FAAAD5CE00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>
            <a:extLst>
              <a:ext uri="{FF2B5EF4-FFF2-40B4-BE49-F238E27FC236}">
                <a16:creationId xmlns:a16="http://schemas.microsoft.com/office/drawing/2014/main" id="{602ECB42-311E-7FAE-AA77-1993A5721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Utvekslingsstudent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B2D133-BD9A-08B8-BC3F-8BB3E1218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133600"/>
            <a:ext cx="7772400" cy="3998913"/>
          </a:xfrm>
        </p:spPr>
        <p:txBody>
          <a:bodyPr/>
          <a:lstStyle/>
          <a:p>
            <a:pPr>
              <a:defRPr/>
            </a:pPr>
            <a:r>
              <a:rPr lang="nb-NO" dirty="0"/>
              <a:t>Du må selv velge utvekslings-organisasjon og ta deg av søknaden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b-NO" sz="1000" dirty="0"/>
          </a:p>
          <a:p>
            <a:pPr>
              <a:defRPr/>
            </a:pPr>
            <a:r>
              <a:rPr lang="nb-NO" dirty="0"/>
              <a:t>Vi veileder i forhold til fagvalg, men så langt det er mulig, må du innhente opplysninger om fag- og timefordeling fra utvekslingsorganisasjonen og/eller skolen du skal gå på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b-NO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b-N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>
            <a:extLst>
              <a:ext uri="{FF2B5EF4-FFF2-40B4-BE49-F238E27FC236}">
                <a16:creationId xmlns:a16="http://schemas.microsoft.com/office/drawing/2014/main" id="{F7A612C5-1613-B841-A278-292AFA62A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Utvekslingsstudent</a:t>
            </a:r>
          </a:p>
        </p:txBody>
      </p:sp>
      <p:sp>
        <p:nvSpPr>
          <p:cNvPr id="5123" name="Plassholder for innhold 2">
            <a:extLst>
              <a:ext uri="{FF2B5EF4-FFF2-40B4-BE49-F238E27FC236}">
                <a16:creationId xmlns:a16="http://schemas.microsoft.com/office/drawing/2014/main" id="{60C027F3-2E5C-E290-7E54-FC10530E1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b-NO" sz="1000"/>
          </a:p>
          <a:p>
            <a:pPr>
              <a:defRPr/>
            </a:pPr>
            <a:r>
              <a:rPr lang="nb-NO"/>
              <a:t>Merk deg at mange får greie på skole og fagtilbud først ved skolestart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b-NO" sz="1000"/>
          </a:p>
          <a:p>
            <a:pPr>
              <a:defRPr/>
            </a:pPr>
            <a:r>
              <a:rPr lang="nb-NO"/>
              <a:t>Vi godkjenner utvekslingsåret først i </a:t>
            </a:r>
            <a:r>
              <a:rPr lang="nb-NO">
                <a:solidFill>
                  <a:srgbClr val="FF0000"/>
                </a:solidFill>
              </a:rPr>
              <a:t>etterkant</a:t>
            </a:r>
            <a:r>
              <a:rPr lang="nb-NO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75DE1F8-C7DB-FB8E-0BAA-D28F66C77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Godkjenning studiespesialisering </a:t>
            </a:r>
            <a:r>
              <a:rPr lang="nb-NO" altLang="nb-NO" sz="2800"/>
              <a:t>(ST)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59BDE74-73E0-85CF-48E6-D7C0875A3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1916113"/>
            <a:ext cx="7772400" cy="421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nb-NO" altLang="nb-NO" sz="2400"/>
              <a:t>Du må være fulltidselev og ha min 30 timer per uke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nb-NO" altLang="nb-NO" sz="2400"/>
              <a:t>Fagene må være teoretiske (general studies)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nb-NO" altLang="nb-NO" sz="2400"/>
              <a:t>Fagene må være likeverdige eller mer omfattende enn fagene i norsk læreplan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nb-NO" altLang="nb-NO" sz="2400"/>
              <a:t>Du må få ståkarakterer i alle fag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nb-NO" altLang="nb-NO" sz="2400"/>
              <a:t>Du må lese Vg2 norsk og historie på egenhånd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nb-NO" altLang="nb-NO" sz="2400"/>
              <a:t>Du må ha matematikk og 2. fremmedspråk i utlandet eller ta fagene som privatist </a:t>
            </a:r>
            <a:endParaRPr lang="nb-NO" altLang="nb-NO" sz="2000"/>
          </a:p>
          <a:p>
            <a:pPr marL="609600" indent="-609600" eaLnBrk="1" hangingPunct="1">
              <a:lnSpc>
                <a:spcPct val="90000"/>
              </a:lnSpc>
            </a:pPr>
            <a:r>
              <a:rPr lang="nb-NO" altLang="nb-NO" sz="2400"/>
              <a:t>Du må ha minst 2 programfag (10 t) fra samme programområde som du kan gå videre med i Vg3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nb-NO" altLang="nb-NO" sz="2400"/>
              <a:t>Du må få med karakterutskrift som viser oversikt over fag, timetall og karakterer fra utlandet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nb-NO" altLang="nb-NO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D99634A-0586-A7B8-AFF0-3274E8412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Godkjenning studieforberedende </a:t>
            </a:r>
            <a:r>
              <a:rPr lang="nb-NO" altLang="nb-NO" sz="2800"/>
              <a:t>(ID og KDA)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8468916-9749-15BA-AF3D-89605FB07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60575"/>
            <a:ext cx="7772400" cy="407193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nb-NO" altLang="nb-NO" sz="2400"/>
              <a:t>Du må være fulltidselev og ha min 30 timer per uke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nb-NO" altLang="nb-NO" sz="2400"/>
              <a:t>Fagene må være teoretiske (general studies)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nb-NO" altLang="nb-NO" sz="2400"/>
              <a:t>Du må få ståkarakterer i alle fag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nb-NO" altLang="nb-NO" sz="2400"/>
              <a:t>Du må lese Vg2 norsk og historie på egenhånd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nb-NO" altLang="nb-NO" sz="2400"/>
              <a:t>Du må ha matematikk, 2. fremmedspråk, </a:t>
            </a:r>
            <a:r>
              <a:rPr lang="nb-NO" altLang="nb-NO" sz="2400">
                <a:solidFill>
                  <a:srgbClr val="FF0000"/>
                </a:solidFill>
              </a:rPr>
              <a:t>samfunnskunnskap og geografi</a:t>
            </a:r>
            <a:r>
              <a:rPr lang="nb-NO" altLang="nb-NO" sz="2400"/>
              <a:t> i utlandet eller ta fagene som privatist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nb-NO" altLang="nb-NO" sz="2400"/>
              <a:t>Du må ha minst 2 programfag (10 t) fra samme programområde som du kan gå videre med i Vg3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nb-NO" altLang="nb-NO" sz="2400"/>
              <a:t>Du må få med karakterutskrift som viser oversikt over fag, timetall og karakterer fra utlandet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nb-NO" altLang="nb-NO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>
            <a:extLst>
              <a:ext uri="{FF2B5EF4-FFF2-40B4-BE49-F238E27FC236}">
                <a16:creationId xmlns:a16="http://schemas.microsoft.com/office/drawing/2014/main" id="{69DBE13F-EACF-25F3-90EB-2C32AF1D7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Valg av fag i utlandet</a:t>
            </a:r>
          </a:p>
        </p:txBody>
      </p:sp>
      <p:sp>
        <p:nvSpPr>
          <p:cNvPr id="11267" name="Plassholder for innhold 2">
            <a:extLst>
              <a:ext uri="{FF2B5EF4-FFF2-40B4-BE49-F238E27FC236}">
                <a16:creationId xmlns:a16="http://schemas.microsoft.com/office/drawing/2014/main" id="{0DAA9FFA-F7FE-CA2E-2E64-05C5EB6B4D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/>
              <a:t>Du må selv sammenlikne de norske læreplanene med læreplanene i de fagene du velger i utlandet</a:t>
            </a:r>
          </a:p>
          <a:p>
            <a:r>
              <a:rPr lang="nb-NO" altLang="nb-NO" sz="2800"/>
              <a:t>Porsgrunn vgs har hvert år mange utvekslingsstudenter, og vi har dessverre ikke kapasitet til å gå inn i alle fagtilbudene og læreplaner til utvekslingsskolene</a:t>
            </a:r>
          </a:p>
          <a:p>
            <a:r>
              <a:rPr lang="nb-NO" altLang="nb-NO" sz="2800"/>
              <a:t>Du finner alle læreplanene på norsk og engelsk på </a:t>
            </a:r>
            <a:r>
              <a:rPr lang="nb-NO" altLang="nb-NO" sz="2800">
                <a:hlinkClick r:id="rId2"/>
              </a:rPr>
              <a:t>www.udir.no</a:t>
            </a:r>
            <a:r>
              <a:rPr lang="nb-NO" altLang="nb-NO" sz="2800"/>
              <a:t> </a:t>
            </a:r>
          </a:p>
          <a:p>
            <a:endParaRPr lang="nb-NO" altLang="nb-NO"/>
          </a:p>
          <a:p>
            <a:endParaRPr lang="nb-NO" altLang="nb-N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>
            <a:extLst>
              <a:ext uri="{FF2B5EF4-FFF2-40B4-BE49-F238E27FC236}">
                <a16:creationId xmlns:a16="http://schemas.microsoft.com/office/drawing/2014/main" id="{5DDB13A1-2980-84C8-A538-DC7337CE6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IB</a:t>
            </a:r>
          </a:p>
        </p:txBody>
      </p:sp>
      <p:sp>
        <p:nvSpPr>
          <p:cNvPr id="12291" name="Plassholder for innhold 2">
            <a:extLst>
              <a:ext uri="{FF2B5EF4-FFF2-40B4-BE49-F238E27FC236}">
                <a16:creationId xmlns:a16="http://schemas.microsoft.com/office/drawing/2014/main" id="{F0DF8BAE-920E-8F66-B6E9-A2959A6840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 dirty="0"/>
              <a:t>Det vil ikke være anledning til å ta IB Vg2 i utlandet</a:t>
            </a:r>
          </a:p>
          <a:p>
            <a:endParaRPr lang="nb-NO" altLang="nb-NO" sz="2800" dirty="0"/>
          </a:p>
          <a:p>
            <a:r>
              <a:rPr lang="nb-NO" altLang="nb-NO" sz="2800" dirty="0"/>
              <a:t>Du kan derimot søke om å ta hele IB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United World Colleges - Inspiring Young People</a:t>
            </a:r>
            <a:endParaRPr lang="nb-NO" altLang="nb-NO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BCA20BE-9043-C885-98D9-1B6F193AA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Bekreftelse til Lånekassen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2DE3F35-82D5-3DC4-663B-55C48B369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/>
              <a:t>Skolen skriver en bekreftelse på at du får året godkjent under forutsetningene som er nevnt på de foregående bildene</a:t>
            </a:r>
            <a:br>
              <a:rPr lang="nb-NO"/>
            </a:br>
            <a:endParaRPr lang="nb-NO" sz="1000"/>
          </a:p>
          <a:p>
            <a:pPr eaLnBrk="1" hangingPunct="1">
              <a:defRPr/>
            </a:pPr>
            <a:r>
              <a:rPr lang="nb-NO"/>
              <a:t>I tillegg må selvsagt Vg1 være fullført og bestått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nb-NO" sz="1000"/>
          </a:p>
          <a:p>
            <a:pPr eaLnBrk="1" hangingPunct="1">
              <a:defRPr/>
            </a:pPr>
            <a:r>
              <a:rPr lang="nb-NO"/>
              <a:t>Du søker </a:t>
            </a:r>
            <a:r>
              <a:rPr lang="nb-NO">
                <a:hlinkClick r:id="rId2"/>
              </a:rPr>
              <a:t>Lånekassen</a:t>
            </a:r>
            <a:r>
              <a:rPr lang="nb-NO"/>
              <a:t> om stipend og lån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rmoni">
  <a:themeElements>
    <a:clrScheme name="Harmoni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Harmon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rmon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moni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rmoni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moni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mon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rmon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CC3511C3B8B743A8FD2B30D72BEFC8" ma:contentTypeVersion="19" ma:contentTypeDescription="Opprett et nytt dokument." ma:contentTypeScope="" ma:versionID="93048658411dae774e50a8983d3cfb3b">
  <xsd:schema xmlns:xsd="http://www.w3.org/2001/XMLSchema" xmlns:xs="http://www.w3.org/2001/XMLSchema" xmlns:p="http://schemas.microsoft.com/office/2006/metadata/properties" xmlns:ns2="26e24f3d-8168-4e19-be94-b3f4a401da21" xmlns:ns3="a0b96cfc-0686-4731-ad6a-e052287fec26" targetNamespace="http://schemas.microsoft.com/office/2006/metadata/properties" ma:root="true" ma:fieldsID="a78ac95660f63310ddab4b20822c4812" ns2:_="" ns3:_="">
    <xsd:import namespace="26e24f3d-8168-4e19-be94-b3f4a401da21"/>
    <xsd:import namespace="a0b96cfc-0686-4731-ad6a-e052287fe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24f3d-8168-4e19-be94-b3f4a401d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96cfc-0686-4731-ad6a-e052287fec26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Delt med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6FEDFD-FC94-4787-9DEC-D9A95FF69AAA}">
  <ds:schemaRefs>
    <ds:schemaRef ds:uri="26e24f3d-8168-4e19-be94-b3f4a401da21"/>
    <ds:schemaRef ds:uri="a0b96cfc-0686-4731-ad6a-e052287fec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2047B7-7ACF-4D2B-A3E8-1B049D2B14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488776-C14A-48EB-ABE1-C2FBF7BE8A21}">
  <ds:schemaRefs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a0b96cfc-0686-4731-ad6a-e052287fec26"/>
    <ds:schemaRef ds:uri="26e24f3d-8168-4e19-be94-b3f4a401da2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85</TotalTime>
  <Words>666</Words>
  <Application>Microsoft Office PowerPoint</Application>
  <PresentationFormat>Skjermfremvisning (4:3)</PresentationFormat>
  <Paragraphs>87</Paragraphs>
  <Slides>16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Harmoni</vt:lpstr>
      <vt:lpstr>Vg2 i utlandet</vt:lpstr>
      <vt:lpstr>Utvekslingsstudent</vt:lpstr>
      <vt:lpstr>Utvekslingsstudent</vt:lpstr>
      <vt:lpstr>Utvekslingsstudent</vt:lpstr>
      <vt:lpstr>Godkjenning studiespesialisering (ST)</vt:lpstr>
      <vt:lpstr>Godkjenning studieforberedende (ID og KDA)</vt:lpstr>
      <vt:lpstr>Valg av fag i utlandet</vt:lpstr>
      <vt:lpstr>IB</vt:lpstr>
      <vt:lpstr>Bekreftelse til Lånekassen</vt:lpstr>
      <vt:lpstr>Søkning til vg2</vt:lpstr>
      <vt:lpstr>Søkning til Vg3</vt:lpstr>
      <vt:lpstr>PowerPoint-presentasjon</vt:lpstr>
      <vt:lpstr>Godkjenning av utvekslingsåret</vt:lpstr>
      <vt:lpstr>For øvrig:</vt:lpstr>
      <vt:lpstr>Organsisasjoner</vt:lpstr>
      <vt:lpstr>karriererådgivere</vt:lpstr>
    </vt:vector>
  </TitlesOfParts>
  <Company>FylkeskommuneTelemark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VG2 - år i utlandet</dc:title>
  <dc:creator>Tom Holmberg</dc:creator>
  <cp:lastModifiedBy>Lene Dahl Kullvik</cp:lastModifiedBy>
  <cp:revision>2</cp:revision>
  <cp:lastPrinted>2014-09-25T06:47:56Z</cp:lastPrinted>
  <dcterms:created xsi:type="dcterms:W3CDTF">2009-10-26T11:41:51Z</dcterms:created>
  <dcterms:modified xsi:type="dcterms:W3CDTF">2025-10-03T07:17:58Z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0x01010018CC3511C3B8B743A8FD2B30D72BEFC8</vt:lpwstr>
  </property>
  <property fmtid="{D5CDD505-2E9C-101B-9397-08002B2CF9AE}" pid="3" name="Order">
    <vt:r8>101800</vt:r8>
  </property>
  <property fmtid="{D5CDD505-2E9C-101B-9397-08002B2CF9AE}" pid="4" name="_ExtendedDescription">
    <vt:lpwstr/>
  </property>
</Properties>
</file>